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7" d="100"/>
          <a:sy n="77" d="100"/>
        </p:scale>
        <p:origin x="912" y="283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A445E-5965-43A5-8B4E-041153643FAA}" type="datetimeFigureOut">
              <a:rPr lang="en-IN" smtClean="0"/>
              <a:t>13-03-2025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4C3DD-73AC-4C55-8EB5-AD3966805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4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71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  <p:sldLayoutId id="214748372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14871" y="1846763"/>
            <a:ext cx="744651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 Quality Index (AQI) </a:t>
            </a:r>
          </a:p>
          <a:p>
            <a:pPr algn="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 Model</a:t>
            </a:r>
          </a:p>
          <a:p>
            <a:pPr algn="r"/>
            <a:r>
              <a:rPr lang="en-US" sz="1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</a:t>
            </a:r>
            <a:r>
              <a:rPr lang="en-US" sz="3600" b="1" i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 is vital for health and the environment. The Air Quality Index (AQI) reports daily air</a:t>
            </a:r>
          </a:p>
          <a:p>
            <a:pPr algn="r"/>
            <a:r>
              <a:rPr lang="en-US" sz="1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quality. It measures pollutants like ozone and particle pollution. The EPA (Environmental Protection Agency) is the source for this data.</a:t>
            </a:r>
          </a:p>
          <a:p>
            <a:pPr algn="r"/>
            <a:endParaRPr lang="en-US" sz="3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BY Prashant Kumar</a:t>
            </a:r>
          </a:p>
          <a:p>
            <a:pPr algn="r"/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(prashantpacific53@gmail.com)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9809" y="186113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Learning Objectives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10086787" y="4578068"/>
            <a:ext cx="2105213" cy="2279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10479157" y="5254403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pic>
        <p:nvPicPr>
          <p:cNvPr id="10" name="Image 0">
            <a:extLst>
              <a:ext uri="{FF2B5EF4-FFF2-40B4-BE49-F238E27FC236}">
                <a16:creationId xmlns:a16="http://schemas.microsoft.com/office/drawing/2014/main" id="{EEC1C966-DEE1-518F-2FFE-30617070D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72" y="725557"/>
            <a:ext cx="4401334" cy="6147019"/>
          </a:xfrm>
          <a:prstGeom prst="rect">
            <a:avLst/>
          </a:prstGeom>
        </p:spPr>
      </p:pic>
      <p:sp>
        <p:nvSpPr>
          <p:cNvPr id="12" name="Shape 1">
            <a:extLst>
              <a:ext uri="{FF2B5EF4-FFF2-40B4-BE49-F238E27FC236}">
                <a16:creationId xmlns:a16="http://schemas.microsoft.com/office/drawing/2014/main" id="{78DA0B0A-7C9F-114E-1A7F-DD152C4B6FFF}"/>
              </a:ext>
            </a:extLst>
          </p:cNvPr>
          <p:cNvSpPr/>
          <p:nvPr/>
        </p:nvSpPr>
        <p:spPr>
          <a:xfrm>
            <a:off x="5457885" y="16513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34289121-BFD0-29CD-EEDC-3749C2FFDB4A}"/>
              </a:ext>
            </a:extLst>
          </p:cNvPr>
          <p:cNvSpPr/>
          <p:nvPr/>
        </p:nvSpPr>
        <p:spPr>
          <a:xfrm>
            <a:off x="5542955" y="16939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C16CDED1-8C1B-3AA2-3C55-3668D4971BDA}"/>
              </a:ext>
            </a:extLst>
          </p:cNvPr>
          <p:cNvSpPr/>
          <p:nvPr/>
        </p:nvSpPr>
        <p:spPr>
          <a:xfrm>
            <a:off x="6195001" y="16513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Understand AQI</a:t>
            </a:r>
            <a:endParaRPr lang="en-US" sz="22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FBF3EBA9-B6F1-35D6-72B4-6CE301C0C12C}"/>
              </a:ext>
            </a:extLst>
          </p:cNvPr>
          <p:cNvSpPr/>
          <p:nvPr/>
        </p:nvSpPr>
        <p:spPr>
          <a:xfrm>
            <a:off x="6195001" y="21418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Grasp the concept and importance of the Air Quality Index.</a:t>
            </a:r>
            <a:endParaRPr lang="en-US" sz="1750" dirty="0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75283217-4065-F6BE-1B57-6EFCCA29BF88}"/>
              </a:ext>
            </a:extLst>
          </p:cNvPr>
          <p:cNvSpPr/>
          <p:nvPr/>
        </p:nvSpPr>
        <p:spPr>
          <a:xfrm>
            <a:off x="5457885" y="29866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0242DF92-FDEC-FED2-2EA5-6D5B7952E030}"/>
              </a:ext>
            </a:extLst>
          </p:cNvPr>
          <p:cNvSpPr/>
          <p:nvPr/>
        </p:nvSpPr>
        <p:spPr>
          <a:xfrm>
            <a:off x="5542955" y="30291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3218382F-71C0-6E96-775C-12B4AA7ECE05}"/>
              </a:ext>
            </a:extLst>
          </p:cNvPr>
          <p:cNvSpPr/>
          <p:nvPr/>
        </p:nvSpPr>
        <p:spPr>
          <a:xfrm>
            <a:off x="6195001" y="2986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ML for Prediction</a:t>
            </a:r>
            <a:endParaRPr lang="en-US" sz="220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47FC2949-829B-DE7C-5212-A57D9751D304}"/>
              </a:ext>
            </a:extLst>
          </p:cNvPr>
          <p:cNvSpPr/>
          <p:nvPr/>
        </p:nvSpPr>
        <p:spPr>
          <a:xfrm>
            <a:off x="6195001" y="34771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Discover how machine learning predicts air quality.</a:t>
            </a:r>
            <a:endParaRPr lang="en-US" sz="1750" dirty="0"/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1E79999B-A99A-0B37-B913-4A933B5EB6C0}"/>
              </a:ext>
            </a:extLst>
          </p:cNvPr>
          <p:cNvSpPr/>
          <p:nvPr/>
        </p:nvSpPr>
        <p:spPr>
          <a:xfrm>
            <a:off x="5457885" y="43219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D421F648-7DC7-9A17-39FC-673E39307154}"/>
              </a:ext>
            </a:extLst>
          </p:cNvPr>
          <p:cNvSpPr/>
          <p:nvPr/>
        </p:nvSpPr>
        <p:spPr>
          <a:xfrm>
            <a:off x="5542955" y="43644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B49EAC81-CF35-C185-40DD-1C4FFE24A5CF}"/>
              </a:ext>
            </a:extLst>
          </p:cNvPr>
          <p:cNvSpPr/>
          <p:nvPr/>
        </p:nvSpPr>
        <p:spPr>
          <a:xfrm>
            <a:off x="6195001" y="4321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Explore Techniques</a:t>
            </a:r>
            <a:endParaRPr lang="en-US" sz="220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27EA1BF2-C892-A6F4-450B-E2B7BB6279B4}"/>
              </a:ext>
            </a:extLst>
          </p:cNvPr>
          <p:cNvSpPr/>
          <p:nvPr/>
        </p:nvSpPr>
        <p:spPr>
          <a:xfrm>
            <a:off x="6195001" y="48123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Learn data preprocessing, training, and evaluation methods.</a:t>
            </a:r>
            <a:endParaRPr lang="en-US" sz="17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ACA224DB-9CD0-2BFC-104C-56404218283E}"/>
              </a:ext>
            </a:extLst>
          </p:cNvPr>
          <p:cNvSpPr/>
          <p:nvPr/>
        </p:nvSpPr>
        <p:spPr>
          <a:xfrm>
            <a:off x="5457885" y="56572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74A1FB89-DFF1-084E-C155-4DEB5F06C4C4}"/>
              </a:ext>
            </a:extLst>
          </p:cNvPr>
          <p:cNvSpPr/>
          <p:nvPr/>
        </p:nvSpPr>
        <p:spPr>
          <a:xfrm>
            <a:off x="5542955" y="56997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ACF65F55-2C80-E02F-1CDD-EEE50541BFD3}"/>
              </a:ext>
            </a:extLst>
          </p:cNvPr>
          <p:cNvSpPr/>
          <p:nvPr/>
        </p:nvSpPr>
        <p:spPr>
          <a:xfrm>
            <a:off x="6195001" y="5657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Real-World Insights</a:t>
            </a:r>
            <a:endParaRPr lang="en-US" sz="2200" dirty="0"/>
          </a:p>
        </p:txBody>
      </p:sp>
      <p:sp>
        <p:nvSpPr>
          <p:cNvPr id="27" name="Text 16">
            <a:extLst>
              <a:ext uri="{FF2B5EF4-FFF2-40B4-BE49-F238E27FC236}">
                <a16:creationId xmlns:a16="http://schemas.microsoft.com/office/drawing/2014/main" id="{7737ED2C-EC25-03A6-F0C8-C01C095A6F54}"/>
              </a:ext>
            </a:extLst>
          </p:cNvPr>
          <p:cNvSpPr/>
          <p:nvPr/>
        </p:nvSpPr>
        <p:spPr>
          <a:xfrm>
            <a:off x="6195001" y="61476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Gain insights into AQI prediction applications.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15956" y="212899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</a:t>
            </a:r>
            <a:r>
              <a:rPr lang="en-IN" sz="2000" b="1" dirty="0" err="1">
                <a:solidFill>
                  <a:schemeClr val="bg1"/>
                </a:solidFill>
              </a:rPr>
              <a:t>ools</a:t>
            </a:r>
            <a:r>
              <a:rPr lang="en-IN" sz="2000" b="1" dirty="0">
                <a:solidFill>
                  <a:schemeClr val="bg1"/>
                </a:solidFill>
              </a:rPr>
              <a:t> and Technology used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C747CD-D1ED-1CEE-9A55-B45C7001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6" t="19710" r="24503" b="9807"/>
          <a:stretch/>
        </p:blipFill>
        <p:spPr>
          <a:xfrm>
            <a:off x="115955" y="1062526"/>
            <a:ext cx="8928653" cy="52169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6B1DA3-277A-4937-EEE8-AEE9E6B8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484" t="10724"/>
          <a:stretch/>
        </p:blipFill>
        <p:spPr>
          <a:xfrm>
            <a:off x="9461725" y="735496"/>
            <a:ext cx="2744322" cy="6122504"/>
          </a:xfrm>
          <a:prstGeom prst="rect">
            <a:avLst/>
          </a:prstGeom>
        </p:spPr>
      </p:pic>
      <p:pic>
        <p:nvPicPr>
          <p:cNvPr id="30" name="Graphic 24">
            <a:extLst>
              <a:ext uri="{FF2B5EF4-FFF2-40B4-BE49-F238E27FC236}">
                <a16:creationId xmlns:a16="http://schemas.microsoft.com/office/drawing/2014/main" id="{46393799-C27D-AA9D-0A89-8B11FD7E8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6216" y="2898251"/>
            <a:ext cx="2047461" cy="2117313"/>
          </a:xfrm>
          <a:prstGeom prst="rect">
            <a:avLst/>
          </a:prstGeom>
        </p:spPr>
      </p:pic>
      <p:pic>
        <p:nvPicPr>
          <p:cNvPr id="31" name="Graphic 22">
            <a:extLst>
              <a:ext uri="{FF2B5EF4-FFF2-40B4-BE49-F238E27FC236}">
                <a16:creationId xmlns:a16="http://schemas.microsoft.com/office/drawing/2014/main" id="{47D8FCCC-9FC7-0D92-1062-04FC7AC32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2626" y="5795474"/>
            <a:ext cx="3768990" cy="11190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3EFA5D-E3F0-C313-6A2E-F6DE12161E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561" b="9283"/>
          <a:stretch/>
        </p:blipFill>
        <p:spPr>
          <a:xfrm>
            <a:off x="220525" y="5798858"/>
            <a:ext cx="2711520" cy="93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52338" y="18276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pic>
        <p:nvPicPr>
          <p:cNvPr id="2" name="Image 0">
            <a:extLst>
              <a:ext uri="{FF2B5EF4-FFF2-40B4-BE49-F238E27FC236}">
                <a16:creationId xmlns:a16="http://schemas.microsoft.com/office/drawing/2014/main" id="{129621E8-DBE2-74EB-E845-E51A6DD8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731520"/>
            <a:ext cx="3419856" cy="6126480"/>
          </a:xfrm>
          <a:prstGeom prst="rect">
            <a:avLst/>
          </a:prstGeom>
        </p:spPr>
      </p:pic>
      <p:pic>
        <p:nvPicPr>
          <p:cNvPr id="5" name="Image 1">
            <a:extLst>
              <a:ext uri="{FF2B5EF4-FFF2-40B4-BE49-F238E27FC236}">
                <a16:creationId xmlns:a16="http://schemas.microsoft.com/office/drawing/2014/main" id="{474D17F9-1164-ED9B-292A-A95B9BB23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247" y="1113001"/>
            <a:ext cx="1134070" cy="940128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A7A4A95-9059-D011-55A7-80A74969D171}"/>
              </a:ext>
            </a:extLst>
          </p:cNvPr>
          <p:cNvSpPr/>
          <p:nvPr/>
        </p:nvSpPr>
        <p:spPr>
          <a:xfrm>
            <a:off x="5489351" y="1068356"/>
            <a:ext cx="2835235" cy="24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Collection</a:t>
            </a:r>
            <a:endParaRPr lang="en-US" sz="2200" b="1" i="1" dirty="0"/>
          </a:p>
        </p:txBody>
      </p:sp>
      <p:pic>
        <p:nvPicPr>
          <p:cNvPr id="8" name="Image 2">
            <a:extLst>
              <a:ext uri="{FF2B5EF4-FFF2-40B4-BE49-F238E27FC236}">
                <a16:creationId xmlns:a16="http://schemas.microsoft.com/office/drawing/2014/main" id="{C81A609D-5212-EEE4-77BD-E89020E23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247" y="2345248"/>
            <a:ext cx="1134070" cy="940128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FDBDB949-B3AC-6419-766E-A0EFCF09BA07}"/>
              </a:ext>
            </a:extLst>
          </p:cNvPr>
          <p:cNvSpPr/>
          <p:nvPr/>
        </p:nvSpPr>
        <p:spPr>
          <a:xfrm>
            <a:off x="5489351" y="2345248"/>
            <a:ext cx="2835235" cy="24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Preprocessing</a:t>
            </a:r>
            <a:endParaRPr lang="en-US" sz="2200" b="1" i="1" dirty="0"/>
          </a:p>
        </p:txBody>
      </p:sp>
      <p:pic>
        <p:nvPicPr>
          <p:cNvPr id="11" name="Image 3">
            <a:extLst>
              <a:ext uri="{FF2B5EF4-FFF2-40B4-BE49-F238E27FC236}">
                <a16:creationId xmlns:a16="http://schemas.microsoft.com/office/drawing/2014/main" id="{13348288-33DF-60F5-4372-026E7DF55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247" y="3869614"/>
            <a:ext cx="1134070" cy="940128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0D58F02A-2C7D-334D-FDF2-8F7231D27538}"/>
              </a:ext>
            </a:extLst>
          </p:cNvPr>
          <p:cNvSpPr/>
          <p:nvPr/>
        </p:nvSpPr>
        <p:spPr>
          <a:xfrm>
            <a:off x="5489351" y="3842373"/>
            <a:ext cx="2835235" cy="24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Exploratory Analysis</a:t>
            </a:r>
            <a:endParaRPr lang="en-US" sz="2200" b="1" i="1" dirty="0"/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28CE11D2-3DDD-F4E3-A254-0B093828C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247" y="5500595"/>
            <a:ext cx="1134070" cy="940128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2996585F-933F-CB9D-B9C5-A061AE85EA30}"/>
              </a:ext>
            </a:extLst>
          </p:cNvPr>
          <p:cNvSpPr/>
          <p:nvPr/>
        </p:nvSpPr>
        <p:spPr>
          <a:xfrm>
            <a:off x="5489351" y="5378206"/>
            <a:ext cx="2835235" cy="24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Training</a:t>
            </a:r>
            <a:endParaRPr lang="en-US" sz="2200" b="1" i="1" dirty="0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61A57614-84AF-1ED5-6CE4-313B6FAB6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647" y="1261551"/>
            <a:ext cx="647324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Inter Medium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ter Medium"/>
              </a:rPr>
              <a:t>Collect AQI data from sources like CSV files or APIs.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ter Medium"/>
              </a:rPr>
              <a:t>Include pollutant levels (PM2.5, PM10, NO2) and weather factors.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CCB53A03-F38B-AFD6-DF60-0C4C9DFC5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351" y="2557177"/>
            <a:ext cx="4624984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Ink Free" panose="03080402000500000000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ter Medium"/>
              </a:rPr>
              <a:t>Handle missing values and remove duplicates.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ter Medium"/>
              </a:rPr>
              <a:t>Normalize and clean data for better analysis. 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69096CDD-AD87-30EC-92B6-C20125A2F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351" y="4078539"/>
            <a:ext cx="543770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Inter Mediu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ter Medium"/>
              </a:rPr>
              <a:t>Visualize AQI trends using Matplotlib &amp; Seaborn.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ter Medium"/>
              </a:rPr>
              <a:t>Identify correlations between pollutants and weather. 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7F5CFCDC-7FB5-4BC6-DC6B-8FED5EC95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647" y="5508994"/>
            <a:ext cx="5460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5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Inter Mediu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ter Medium"/>
              </a:rPr>
              <a:t>Train regression models for AQI prediction.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ter Medium"/>
              </a:rPr>
              <a:t>Evaluate performance using RMSE, MAE, and R² score. </a:t>
            </a: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45960" y="158300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Problem Statement:  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EAB19-52B7-7A23-3B0A-0F7337D9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05" t="25336" r="2122" b="39259"/>
          <a:stretch/>
        </p:blipFill>
        <p:spPr>
          <a:xfrm>
            <a:off x="178710" y="772525"/>
            <a:ext cx="7338201" cy="2849602"/>
          </a:xfrm>
          <a:prstGeom prst="rect">
            <a:avLst/>
          </a:prstGeom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4F5E20C-19B2-D831-BC3A-68D31A7E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4369" b="10867"/>
          <a:stretch/>
        </p:blipFill>
        <p:spPr>
          <a:xfrm>
            <a:off x="8090019" y="-240144"/>
            <a:ext cx="4101980" cy="7098144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61202B3A-03EF-0107-77F1-02204015FA75}"/>
              </a:ext>
            </a:extLst>
          </p:cNvPr>
          <p:cNvSpPr/>
          <p:nvPr/>
        </p:nvSpPr>
        <p:spPr>
          <a:xfrm>
            <a:off x="194986" y="3522129"/>
            <a:ext cx="480000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nter Medium"/>
                <a:ea typeface="Alexandria" pitchFamily="34" charset="-122"/>
                <a:cs typeface="Alexandria" pitchFamily="34" charset="-120"/>
              </a:rPr>
              <a:t>Who Is Most at Risk?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nter Medium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4BEF7E59-610B-8A04-1EDE-550D9635C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984" y="4182551"/>
            <a:ext cx="472480" cy="47248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DD220B52-31C7-5C83-BE7B-A882E4931D29}"/>
              </a:ext>
            </a:extLst>
          </p:cNvPr>
          <p:cNvSpPr/>
          <p:nvPr/>
        </p:nvSpPr>
        <p:spPr>
          <a:xfrm>
            <a:off x="2893348" y="4800873"/>
            <a:ext cx="749751" cy="325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Inter Medium"/>
                <a:ea typeface="Alexandria" pitchFamily="34" charset="-122"/>
                <a:cs typeface="Alexandria" pitchFamily="34" charset="-120"/>
              </a:rPr>
              <a:t>Children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Inter Medium"/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7AE3693-30C8-9AB9-9957-7C4ECE476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747" y="4182551"/>
            <a:ext cx="472480" cy="472480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C5190ECE-4542-B405-C4E1-322A2020161B}"/>
              </a:ext>
            </a:extLst>
          </p:cNvPr>
          <p:cNvSpPr/>
          <p:nvPr/>
        </p:nvSpPr>
        <p:spPr>
          <a:xfrm>
            <a:off x="4638917" y="4724804"/>
            <a:ext cx="866303" cy="283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Inter Medium"/>
                <a:ea typeface="Alexandria" pitchFamily="34" charset="-122"/>
                <a:cs typeface="Alexandria" pitchFamily="34" charset="-120"/>
              </a:rPr>
              <a:t>Elderly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Inter Medium"/>
            </a:endParaRPr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5EDC5AA8-E387-31A8-BAA5-F4AED3B8A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143" y="4178038"/>
            <a:ext cx="472480" cy="472480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17E2B2F4-F182-CD57-04FC-8F4C9DC2AA7A}"/>
              </a:ext>
            </a:extLst>
          </p:cNvPr>
          <p:cNvSpPr/>
          <p:nvPr/>
        </p:nvSpPr>
        <p:spPr>
          <a:xfrm>
            <a:off x="6227898" y="4615879"/>
            <a:ext cx="1223082" cy="510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Inter Medium"/>
                <a:ea typeface="Alexandria" pitchFamily="34" charset="-122"/>
                <a:cs typeface="Alexandria" pitchFamily="34" charset="-120"/>
              </a:rPr>
              <a:t>Respiratory Diseases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Inter Medium"/>
            </a:endParaRPr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2213D6A8-DB05-814C-02E7-0B4BCBF0F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81" y="4145408"/>
            <a:ext cx="472480" cy="472480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1357E567-8AEC-BC98-6DB9-4E24E8F0D3AE}"/>
              </a:ext>
            </a:extLst>
          </p:cNvPr>
          <p:cNvSpPr/>
          <p:nvPr/>
        </p:nvSpPr>
        <p:spPr>
          <a:xfrm>
            <a:off x="720976" y="4650518"/>
            <a:ext cx="1560406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Inter Medium"/>
                <a:ea typeface="Alexandria" pitchFamily="34" charset="-122"/>
                <a:cs typeface="Alexandria" pitchFamily="34" charset="-120"/>
              </a:rPr>
              <a:t>Cardiovascular Diseases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Inter Medium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327ECCA0-1702-23B7-12B2-558FDD000D53}"/>
              </a:ext>
            </a:extLst>
          </p:cNvPr>
          <p:cNvSpPr/>
          <p:nvPr/>
        </p:nvSpPr>
        <p:spPr>
          <a:xfrm>
            <a:off x="245960" y="5575913"/>
            <a:ext cx="7596554" cy="91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Inter Medium"/>
                <a:ea typeface="Nobile" pitchFamily="34" charset="-122"/>
                <a:cs typeface="Nobile" pitchFamily="34" charset="-120"/>
              </a:rPr>
              <a:t>Sensitive groups include children, the elderly, and those with respiratory or cardiovascular diseases. They are at higher risk due to developing lungs or weakened immune systems. Source: American Lung Association, WHO data.</a:t>
            </a:r>
            <a:endParaRPr lang="en-US" sz="1650" i="1" dirty="0">
              <a:solidFill>
                <a:schemeClr val="tx1">
                  <a:lumMod val="75000"/>
                  <a:lumOff val="25000"/>
                </a:schemeClr>
              </a:solidFill>
              <a:latin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356704" y="213903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Solution:  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1004B-E49C-D945-753D-FE3DE8840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39" t="19770" r="3258" b="9323"/>
          <a:stretch/>
        </p:blipFill>
        <p:spPr>
          <a:xfrm>
            <a:off x="4309769" y="877565"/>
            <a:ext cx="7698100" cy="5849806"/>
          </a:xfrm>
          <a:prstGeom prst="rect">
            <a:avLst/>
          </a:prstGeom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164350F8-3E1A-A4C7-06F6-50EB93865F2E}"/>
              </a:ext>
            </a:extLst>
          </p:cNvPr>
          <p:cNvSpPr/>
          <p:nvPr/>
        </p:nvSpPr>
        <p:spPr>
          <a:xfrm>
            <a:off x="138453" y="877565"/>
            <a:ext cx="4125635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A3C932B-7653-A76A-EA38-4729193AF661}"/>
              </a:ext>
            </a:extLst>
          </p:cNvPr>
          <p:cNvSpPr/>
          <p:nvPr/>
        </p:nvSpPr>
        <p:spPr>
          <a:xfrm>
            <a:off x="1139366" y="1062420"/>
            <a:ext cx="1840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ML-Based Model</a:t>
            </a:r>
            <a:endParaRPr lang="en-US" sz="2200" b="1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01607DF-9412-D931-F922-F3DC7C518A3A}"/>
              </a:ext>
            </a:extLst>
          </p:cNvPr>
          <p:cNvSpPr/>
          <p:nvPr/>
        </p:nvSpPr>
        <p:spPr>
          <a:xfrm>
            <a:off x="369456" y="162032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AQI Prediction Model uses historical data.</a:t>
            </a:r>
            <a:endParaRPr lang="en-US" sz="1750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A1B0A787-5C18-F71D-57C9-21541D2C83D6}"/>
              </a:ext>
            </a:extLst>
          </p:cNvPr>
          <p:cNvSpPr/>
          <p:nvPr/>
        </p:nvSpPr>
        <p:spPr>
          <a:xfrm>
            <a:off x="138455" y="2371546"/>
            <a:ext cx="4125636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49D636F-0BA5-01FB-8EDA-46CF45234A9D}"/>
              </a:ext>
            </a:extLst>
          </p:cNvPr>
          <p:cNvSpPr/>
          <p:nvPr/>
        </p:nvSpPr>
        <p:spPr>
          <a:xfrm>
            <a:off x="1250234" y="2502595"/>
            <a:ext cx="1618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Pollutants</a:t>
            </a:r>
            <a:endParaRPr lang="en-US" sz="2200" b="1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6A9B84CF-7B56-1DFF-0C9B-806BFC6C862A}"/>
              </a:ext>
            </a:extLst>
          </p:cNvPr>
          <p:cNvSpPr/>
          <p:nvPr/>
        </p:nvSpPr>
        <p:spPr>
          <a:xfrm>
            <a:off x="356704" y="298797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Analyzes PM2.5, PM10, NO2, CO, SO2, O3.</a:t>
            </a:r>
            <a:endParaRPr lang="en-US" sz="1750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0D1F137B-5DDA-92B1-A7A0-A35E0398251D}"/>
              </a:ext>
            </a:extLst>
          </p:cNvPr>
          <p:cNvSpPr/>
          <p:nvPr/>
        </p:nvSpPr>
        <p:spPr>
          <a:xfrm>
            <a:off x="138455" y="3901521"/>
            <a:ext cx="4125636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C194F274-94FA-31E1-9BEE-98D3F69EA5EB}"/>
              </a:ext>
            </a:extLst>
          </p:cNvPr>
          <p:cNvSpPr/>
          <p:nvPr/>
        </p:nvSpPr>
        <p:spPr>
          <a:xfrm>
            <a:off x="1645768" y="4080622"/>
            <a:ext cx="5665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Tools</a:t>
            </a:r>
            <a:endParaRPr lang="en-US" sz="2200" b="1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DA69BF56-6657-C728-EB17-AF3A8BBA0D39}"/>
              </a:ext>
            </a:extLst>
          </p:cNvPr>
          <p:cNvSpPr/>
          <p:nvPr/>
        </p:nvSpPr>
        <p:spPr>
          <a:xfrm>
            <a:off x="334680" y="446001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Uses Python, Pandas, NumPy, Scikit-Learn.</a:t>
            </a:r>
            <a:endParaRPr lang="en-US" sz="1750" dirty="0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3CD23B3E-8717-38D5-1EEA-062493BA6D59}"/>
              </a:ext>
            </a:extLst>
          </p:cNvPr>
          <p:cNvSpPr/>
          <p:nvPr/>
        </p:nvSpPr>
        <p:spPr>
          <a:xfrm>
            <a:off x="138454" y="5326960"/>
            <a:ext cx="4125637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2FC0E1C2-F333-0101-88DE-14273819CA52}"/>
              </a:ext>
            </a:extLst>
          </p:cNvPr>
          <p:cNvSpPr/>
          <p:nvPr/>
        </p:nvSpPr>
        <p:spPr>
          <a:xfrm>
            <a:off x="1344919" y="5530147"/>
            <a:ext cx="1290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Algorithms</a:t>
            </a:r>
            <a:endParaRPr lang="en-US" sz="2200" b="1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48BC0F4A-2A5B-7B7F-9807-30A049386488}"/>
              </a:ext>
            </a:extLst>
          </p:cNvPr>
          <p:cNvSpPr/>
          <p:nvPr/>
        </p:nvSpPr>
        <p:spPr>
          <a:xfrm>
            <a:off x="184131" y="5858165"/>
            <a:ext cx="4079960" cy="691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Implements Linear Regression &amp; Random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Forest.</a:t>
            </a:r>
            <a:endParaRPr lang="en-US" sz="1750" dirty="0"/>
          </a:p>
        </p:txBody>
      </p:sp>
      <p:sp>
        <p:nvSpPr>
          <p:cNvPr id="20" name="Arrow: Notched Right 19">
            <a:extLst>
              <a:ext uri="{FF2B5EF4-FFF2-40B4-BE49-F238E27FC236}">
                <a16:creationId xmlns:a16="http://schemas.microsoft.com/office/drawing/2014/main" id="{7E22B1A6-CEB6-C459-3A07-0FDEF92D504F}"/>
              </a:ext>
            </a:extLst>
          </p:cNvPr>
          <p:cNvSpPr/>
          <p:nvPr/>
        </p:nvSpPr>
        <p:spPr>
          <a:xfrm rot="5400000">
            <a:off x="1784940" y="1989661"/>
            <a:ext cx="410917" cy="540856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9A5E480F-9211-DE66-ADB8-59635CDCBB43}"/>
              </a:ext>
            </a:extLst>
          </p:cNvPr>
          <p:cNvSpPr/>
          <p:nvPr/>
        </p:nvSpPr>
        <p:spPr>
          <a:xfrm rot="5400000">
            <a:off x="1725383" y="3505962"/>
            <a:ext cx="410917" cy="540856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Arrow: Notched Right 21">
            <a:extLst>
              <a:ext uri="{FF2B5EF4-FFF2-40B4-BE49-F238E27FC236}">
                <a16:creationId xmlns:a16="http://schemas.microsoft.com/office/drawing/2014/main" id="{7386F2EE-7215-A303-E620-98FFA18CDECC}"/>
              </a:ext>
            </a:extLst>
          </p:cNvPr>
          <p:cNvSpPr/>
          <p:nvPr/>
        </p:nvSpPr>
        <p:spPr>
          <a:xfrm rot="5400000">
            <a:off x="1725383" y="5033889"/>
            <a:ext cx="410917" cy="540856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89789" y="20532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Screenshot of Output:  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2ED7EA-76BE-0B24-4504-45A7D70B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" y="743767"/>
            <a:ext cx="5772650" cy="30066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C1410-CF01-CEB6-8319-575756637CAD}"/>
              </a:ext>
            </a:extLst>
          </p:cNvPr>
          <p:cNvSpPr txBox="1"/>
          <p:nvPr/>
        </p:nvSpPr>
        <p:spPr>
          <a:xfrm>
            <a:off x="1889245" y="3665826"/>
            <a:ext cx="2330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latin typeface="Inter Medium"/>
              </a:rPr>
              <a:t>Visualization Of the Data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1B3425-F92C-0E08-775E-EE05AB80C5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03" t="20994" r="10510" b="21615"/>
          <a:stretch/>
        </p:blipFill>
        <p:spPr>
          <a:xfrm>
            <a:off x="119075" y="4682290"/>
            <a:ext cx="2711382" cy="11486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B4D732-E9D3-513C-2413-A7BC848FDC11}"/>
              </a:ext>
            </a:extLst>
          </p:cNvPr>
          <p:cNvSpPr txBox="1"/>
          <p:nvPr/>
        </p:nvSpPr>
        <p:spPr>
          <a:xfrm>
            <a:off x="268166" y="5896783"/>
            <a:ext cx="250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latin typeface="Inter Medium"/>
              </a:rPr>
              <a:t>Data Preprocessing Code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2E62C6-EA04-4C1B-F425-F55CCF4CE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223" y="743767"/>
            <a:ext cx="4754879" cy="27208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C8C147-2C26-CA04-2F3E-55F9AE98D498}"/>
              </a:ext>
            </a:extLst>
          </p:cNvPr>
          <p:cNvSpPr txBox="1"/>
          <p:nvPr/>
        </p:nvSpPr>
        <p:spPr>
          <a:xfrm>
            <a:off x="7391278" y="3350533"/>
            <a:ext cx="3687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latin typeface="Inter Medium"/>
              </a:rPr>
              <a:t>Feature Correlation by Using of Heatmap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507F1F-49AC-5389-06AB-A986408C5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39" y="4319668"/>
            <a:ext cx="2817178" cy="23665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A51DFF-016A-E3BF-8B7A-759BEA596BC8}"/>
              </a:ext>
            </a:extLst>
          </p:cNvPr>
          <p:cNvSpPr txBox="1"/>
          <p:nvPr/>
        </p:nvSpPr>
        <p:spPr>
          <a:xfrm flipH="1">
            <a:off x="2693353" y="6516980"/>
            <a:ext cx="3599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latin typeface="Inter Medium"/>
              </a:rPr>
              <a:t>Percentage Contribution Of Pollutants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795481-B909-EE0A-65CA-4FC5936A8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96175"/>
            <a:ext cx="5985536" cy="27208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02C843-7A2C-0B42-BA28-E3768414FEEE}"/>
              </a:ext>
            </a:extLst>
          </p:cNvPr>
          <p:cNvSpPr txBox="1"/>
          <p:nvPr/>
        </p:nvSpPr>
        <p:spPr>
          <a:xfrm>
            <a:off x="8133214" y="6559182"/>
            <a:ext cx="2534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latin typeface="Inter Medium"/>
              </a:rPr>
              <a:t>AQI Prediction of PM2.5</a:t>
            </a:r>
          </a:p>
        </p:txBody>
      </p:sp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08722" y="193020"/>
            <a:ext cx="18486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Conclusion:</a:t>
            </a:r>
            <a:r>
              <a:rPr lang="en-US" sz="1800" b="1" dirty="0">
                <a:solidFill>
                  <a:schemeClr val="bg1"/>
                </a:solidFill>
              </a:rPr>
              <a:t>  </a:t>
            </a:r>
            <a:endParaRPr lang="en-IN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F3F43-A42E-3E7F-78AE-B935456F16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81" t="19275" r="24584" b="9130"/>
          <a:stretch/>
        </p:blipFill>
        <p:spPr>
          <a:xfrm>
            <a:off x="208722" y="1157909"/>
            <a:ext cx="8706679" cy="4969564"/>
          </a:xfrm>
          <a:prstGeom prst="rect">
            <a:avLst/>
          </a:prstGeom>
        </p:spPr>
      </p:pic>
      <p:pic>
        <p:nvPicPr>
          <p:cNvPr id="2050" name="Picture 2" descr="534 Air Quality Chart Images, Stock Photos, 3D objects, &amp; Vectors |  Shutterstock">
            <a:extLst>
              <a:ext uri="{FF2B5EF4-FFF2-40B4-BE49-F238E27FC236}">
                <a16:creationId xmlns:a16="http://schemas.microsoft.com/office/drawing/2014/main" id="{17BE3426-67D5-24A7-6F48-CD8BA68B5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6" t="19374" r="17088" b="4518"/>
          <a:stretch/>
        </p:blipFill>
        <p:spPr bwMode="auto">
          <a:xfrm>
            <a:off x="8961783" y="1123122"/>
            <a:ext cx="3110948" cy="5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CB45E2-2E06-6E18-7F79-C4BB29437437}"/>
              </a:ext>
            </a:extLst>
          </p:cNvPr>
          <p:cNvSpPr txBox="1"/>
          <p:nvPr/>
        </p:nvSpPr>
        <p:spPr>
          <a:xfrm>
            <a:off x="9662492" y="6182139"/>
            <a:ext cx="170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latin typeface="Inter Medium"/>
              </a:rPr>
              <a:t>AQI Level 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3" name="Text 0"/>
          <p:cNvSpPr/>
          <p:nvPr/>
        </p:nvSpPr>
        <p:spPr>
          <a:xfrm>
            <a:off x="5233492" y="268952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231971"/>
                </a:solidFill>
                <a:latin typeface="Inter Medium"/>
                <a:ea typeface="Outfit Extra Bold" pitchFamily="34" charset="-122"/>
                <a:cs typeface="Outfit Extra Bold" pitchFamily="34" charset="-120"/>
              </a:rPr>
              <a:t>Acknowledgments</a:t>
            </a:r>
            <a:endParaRPr lang="en-US" sz="4000" dirty="0">
              <a:latin typeface="Inter Medium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33492" y="3563640"/>
            <a:ext cx="6297018" cy="895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375"/>
              </a:lnSpc>
            </a:pPr>
            <a:r>
              <a:rPr lang="en-US" sz="1833" dirty="0">
                <a:solidFill>
                  <a:srgbClr val="2A2742"/>
                </a:solidFill>
                <a:latin typeface="Inter Medium"/>
                <a:ea typeface="Arimo" pitchFamily="34" charset="-122"/>
                <a:cs typeface="Arimo" pitchFamily="34" charset="-120"/>
              </a:rPr>
              <a:t>We extend our sincere gratitude to our mentors, collaborators, and the AICTE, </a:t>
            </a:r>
            <a:r>
              <a:rPr lang="en-US" sz="1833" dirty="0" err="1">
                <a:solidFill>
                  <a:srgbClr val="2A2742"/>
                </a:solidFill>
                <a:latin typeface="Inter Medium"/>
                <a:ea typeface="Arimo" pitchFamily="34" charset="-122"/>
                <a:cs typeface="Arimo" pitchFamily="34" charset="-120"/>
              </a:rPr>
              <a:t>edunet</a:t>
            </a:r>
            <a:r>
              <a:rPr lang="en-US" sz="1833" dirty="0">
                <a:solidFill>
                  <a:srgbClr val="2A2742"/>
                </a:solidFill>
                <a:latin typeface="Inter Medium"/>
                <a:ea typeface="Arimo" pitchFamily="34" charset="-122"/>
                <a:cs typeface="Arimo" pitchFamily="34" charset="-120"/>
              </a:rPr>
              <a:t> Foundation, &amp; Shell for their support and guidance in this project.</a:t>
            </a:r>
            <a:endParaRPr lang="en-US" sz="1833" dirty="0">
              <a:latin typeface="Inter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48196-9966-F89E-977D-191585D42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175" y="6485026"/>
            <a:ext cx="2211826" cy="372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C1166-337C-7A79-F384-F428A2DCE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"/>
            <a:ext cx="12192000" cy="6636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FE0CA8A-B094-470E-B941-220DA5EFBF1F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1404</TotalTime>
  <Words>369</Words>
  <Application>Microsoft Office PowerPoint</Application>
  <PresentationFormat>Widescreen</PresentationFormat>
  <Paragraphs>69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DM Sans Semi Bold</vt:lpstr>
      <vt:lpstr>Ink Free</vt:lpstr>
      <vt:lpstr>Inter Medium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Prashant Kumar</cp:lastModifiedBy>
  <cp:revision>7</cp:revision>
  <dcterms:created xsi:type="dcterms:W3CDTF">2024-12-31T09:40:01Z</dcterms:created>
  <dcterms:modified xsi:type="dcterms:W3CDTF">2025-03-13T17:08:40Z</dcterms:modified>
</cp:coreProperties>
</file>